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59" r:id="rId7"/>
    <p:sldId id="260" r:id="rId8"/>
    <p:sldId id="277" r:id="rId9"/>
    <p:sldId id="262" r:id="rId10"/>
    <p:sldId id="264" r:id="rId11"/>
    <p:sldId id="265" r:id="rId12"/>
    <p:sldId id="266" r:id="rId13"/>
    <p:sldId id="275" r:id="rId14"/>
    <p:sldId id="27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7"/>
    <p:restoredTop sz="94830"/>
  </p:normalViewPr>
  <p:slideViewPr>
    <p:cSldViewPr snapToGrid="0">
      <p:cViewPr varScale="1">
        <p:scale>
          <a:sx n="81" d="100"/>
          <a:sy n="81" d="100"/>
        </p:scale>
        <p:origin x="10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ner, Linda" userId="bb582552-da76-4216-ab4c-b45b3be42024" providerId="ADAL" clId="{9B8903B9-C8E4-4EB5-BB19-BCFDC85872A1}"/>
    <pc:docChg chg="modSld">
      <pc:chgData name="Brenner, Linda" userId="bb582552-da76-4216-ab4c-b45b3be42024" providerId="ADAL" clId="{9B8903B9-C8E4-4EB5-BB19-BCFDC85872A1}" dt="2023-10-03T16:09:20.452" v="59" actId="20577"/>
      <pc:docMkLst>
        <pc:docMk/>
      </pc:docMkLst>
      <pc:sldChg chg="modSp mod">
        <pc:chgData name="Brenner, Linda" userId="bb582552-da76-4216-ab4c-b45b3be42024" providerId="ADAL" clId="{9B8903B9-C8E4-4EB5-BB19-BCFDC85872A1}" dt="2023-10-03T16:09:20.452" v="59" actId="20577"/>
        <pc:sldMkLst>
          <pc:docMk/>
          <pc:sldMk cId="4007489309" sldId="258"/>
        </pc:sldMkLst>
        <pc:spChg chg="mod">
          <ac:chgData name="Brenner, Linda" userId="bb582552-da76-4216-ab4c-b45b3be42024" providerId="ADAL" clId="{9B8903B9-C8E4-4EB5-BB19-BCFDC85872A1}" dt="2023-10-03T16:09:20.452" v="59" actId="20577"/>
          <ac:spMkLst>
            <pc:docMk/>
            <pc:sldMk cId="4007489309" sldId="258"/>
            <ac:spMk id="5" creationId="{22E7F480-DFAA-8DCC-3FAB-753BB957689B}"/>
          </ac:spMkLst>
        </pc:spChg>
      </pc:sldChg>
      <pc:sldChg chg="modSp mod">
        <pc:chgData name="Brenner, Linda" userId="bb582552-da76-4216-ab4c-b45b3be42024" providerId="ADAL" clId="{9B8903B9-C8E4-4EB5-BB19-BCFDC85872A1}" dt="2023-10-03T16:07:23.753" v="1" actId="20577"/>
        <pc:sldMkLst>
          <pc:docMk/>
          <pc:sldMk cId="2565816385" sldId="277"/>
        </pc:sldMkLst>
        <pc:spChg chg="mod">
          <ac:chgData name="Brenner, Linda" userId="bb582552-da76-4216-ab4c-b45b3be42024" providerId="ADAL" clId="{9B8903B9-C8E4-4EB5-BB19-BCFDC85872A1}" dt="2023-10-03T16:07:23.753" v="1" actId="20577"/>
          <ac:spMkLst>
            <pc:docMk/>
            <pc:sldMk cId="2565816385" sldId="277"/>
            <ac:spMk id="14" creationId="{BFF82751-B543-51BE-EB43-3EB6D05204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A0B8-ABE2-794C-B5D2-8C0FD113E4B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9CE48-37B5-664B-BF30-80ACFCA99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9CE48-37B5-664B-BF30-80ACFCA991C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9CE48-37B5-664B-BF30-80ACFCA991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1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73163-8A9B-52F0-532B-7255E7C5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652955"/>
            <a:ext cx="11271739" cy="10341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24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F3EE6D7-3EFF-FE99-8E39-4BC32B42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652955"/>
            <a:ext cx="11271739" cy="10341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2FC2A5-52CB-8215-23E1-EB6FC8CE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4" y="2822088"/>
            <a:ext cx="11271739" cy="362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DA4A8-8854-E89B-3857-D987CE91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81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55B3A53-9876-C943-894A-8D4A96FA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7E61211-78FB-21DF-AC5B-0A02392C4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784" y="2822089"/>
            <a:ext cx="11271738" cy="363126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sz="2800"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B5B379B-D868-0E50-F8B4-DF33703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652955"/>
            <a:ext cx="11271739" cy="10341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2A90E-F5C4-BC08-11A2-D14AA7F7EF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6281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55B3A53-9876-C943-894A-8D4A96FA5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0C3D-7453-C072-6206-78FAFD03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709738"/>
            <a:ext cx="1124243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4C49-46F0-1DE8-6CD9-02A73A2C1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84" y="4589463"/>
            <a:ext cx="11242432" cy="18614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C36A1-9E1F-CF30-07C5-48C83ED4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81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55B3A53-9876-C943-894A-8D4A96FA5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F57E9-0428-FC5C-A45F-43D113ED5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784" y="1825624"/>
            <a:ext cx="5545016" cy="4622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8EA5B-3516-3F7D-E025-F73EDFD2B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574323" cy="4622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B6D4BC-D4C0-4151-BD66-A8C36C2E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81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55B3A53-9876-C943-894A-8D4A96FA5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874E1-1026-9A14-A3F6-4C08C3F3B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84" y="2687151"/>
            <a:ext cx="5522792" cy="5100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1D3AC-8911-7BD3-5B51-3E74403F2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784" y="3197171"/>
            <a:ext cx="5522792" cy="325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C3761-147B-35E7-B78A-3209CBFEF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87151"/>
            <a:ext cx="5574322" cy="5100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3BD6E-B791-BDF5-719D-734DA3CEC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97171"/>
            <a:ext cx="5574322" cy="32507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F4094A1-97EC-24A9-E632-9D87A9ED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652955"/>
            <a:ext cx="11271739" cy="10341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EB13BC-A36D-416A-3916-B25DC6A2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81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55B3A53-9876-C943-894A-8D4A96FA5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874E1-1026-9A14-A3F6-4C08C3F3B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83" y="2687151"/>
            <a:ext cx="11271739" cy="5100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1D3AC-8911-7BD3-5B51-3E74403F2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783" y="3197171"/>
            <a:ext cx="11271739" cy="3250770"/>
          </a:xfrm>
        </p:spPr>
        <p:txBody>
          <a:bodyPr numCol="2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F4094A1-97EC-24A9-E632-9D87A9ED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652955"/>
            <a:ext cx="11271739" cy="10341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EB13BC-A36D-416A-3916-B25DC6A2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81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55B3A53-9876-C943-894A-8D4A96FA5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7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&amp; Panelists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7E61211-78FB-21DF-AC5B-0A02392C46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784" y="2822088"/>
            <a:ext cx="11271738" cy="3210577"/>
          </a:xfrm>
        </p:spPr>
        <p:txBody>
          <a:bodyPr numCol="2">
            <a:noAutofit/>
          </a:bodyPr>
          <a:lstStyle>
            <a:lvl1pPr marL="0" indent="0">
              <a:lnSpc>
                <a:spcPct val="80000"/>
              </a:lnSpc>
              <a:spcAft>
                <a:spcPts val="400"/>
              </a:spcAft>
              <a:buNone/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B5B379B-D868-0E50-F8B4-DF33703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652955"/>
            <a:ext cx="11271739" cy="10341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8FE63-A531-3115-3C9C-CC3A757BBB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6281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55B3A53-9876-C943-894A-8D4A96FA5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EF1DE-1330-87CF-498B-9F3AE666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652955"/>
            <a:ext cx="11271739" cy="10341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BB1FE7-3B28-30B9-EEBB-41CCC510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81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55B3A53-9876-C943-894A-8D4A96FA5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9C15DC8-399D-D183-3784-F8394B547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782" y="3374857"/>
            <a:ext cx="5031277" cy="54046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spc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1A297A-21C4-5AE5-FA12-2E6B9DFC45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7781" y="3924246"/>
            <a:ext cx="5031277" cy="54046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spc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2500C88-126F-D047-3E9C-B4001F610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782" y="4473635"/>
            <a:ext cx="5031277" cy="54046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spc="0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9BC3F6-7866-7567-8424-1E88787E9C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7781" y="5023024"/>
            <a:ext cx="5031277" cy="54046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spc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1D475F-8D6D-902E-CB14-B9961A023F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780" y="5585793"/>
            <a:ext cx="5031277" cy="54046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spc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69FEC2B-710F-E44F-6B5B-7980561C2F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5247" y="3383777"/>
            <a:ext cx="1666754" cy="274248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spc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E8A8122-F9FB-2DF7-5138-DD744F0E8A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92105" y="3383776"/>
            <a:ext cx="1666754" cy="274248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spc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65B899-EC56-501B-920A-08FAAB6628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74015" y="3383776"/>
            <a:ext cx="1666754" cy="274248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spc="0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C841995-694A-BE80-AA6B-8BA454586D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780" y="3009648"/>
            <a:ext cx="5031277" cy="34290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1" spc="0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003638B-635C-8D31-940D-95AF9C8C8E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09492" y="3016713"/>
            <a:ext cx="5031277" cy="34290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1" spc="0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2D95CAB-9650-AAF1-9CC4-3AC72DD382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779" y="2709451"/>
            <a:ext cx="11302990" cy="2957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 spc="300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56AD360-211B-7AC8-4A84-A9A1655178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4784" y="6135182"/>
            <a:ext cx="11265985" cy="342909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0" i="1" spc="0">
                <a:solidFill>
                  <a:srgbClr val="00206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0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4406C-230B-61C0-C554-3954512A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652955"/>
            <a:ext cx="11271739" cy="10341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0541-F566-91EA-F28C-D5A429EB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84" y="2822088"/>
            <a:ext cx="11271739" cy="362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7518AF2-696F-B6F2-B17D-4C917B9BE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281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355B3A53-9876-C943-894A-8D4A96FA56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9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9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i.org/talent-connec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1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11C9A9-3616-C156-BAAF-15117A184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Asset Managers Require Support from Many Types of Lawyers and Compliance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E22A-F9B7-EE15-C933-2B77E41A5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783" y="3197170"/>
            <a:ext cx="11271739" cy="32957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Regulatory Specialists</a:t>
            </a:r>
          </a:p>
          <a:p>
            <a:pPr lvl="1"/>
            <a:r>
              <a:rPr lang="en-US" dirty="0"/>
              <a:t>Investment Company Act</a:t>
            </a:r>
          </a:p>
          <a:p>
            <a:pPr lvl="1"/>
            <a:r>
              <a:rPr lang="en-US" dirty="0"/>
              <a:t>Investment Advisers Act</a:t>
            </a:r>
          </a:p>
          <a:p>
            <a:pPr lvl="1"/>
            <a:r>
              <a:rPr lang="en-US" dirty="0"/>
              <a:t>ERISA</a:t>
            </a:r>
          </a:p>
          <a:p>
            <a:pPr lvl="1"/>
            <a:r>
              <a:rPr lang="en-US" dirty="0"/>
              <a:t>International Regulation</a:t>
            </a:r>
          </a:p>
          <a:p>
            <a:pPr marL="0" indent="0">
              <a:buNone/>
            </a:pPr>
            <a:r>
              <a:rPr lang="en-US" dirty="0"/>
              <a:t>Compliance Professionals</a:t>
            </a:r>
          </a:p>
          <a:p>
            <a:pPr lvl="1"/>
            <a:r>
              <a:rPr lang="en-US" dirty="0"/>
              <a:t>Investments, Trading</a:t>
            </a:r>
          </a:p>
          <a:p>
            <a:pPr lvl="1"/>
            <a:r>
              <a:rPr lang="en-US" dirty="0"/>
              <a:t>Advertising/Client Communications</a:t>
            </a:r>
          </a:p>
          <a:p>
            <a:pPr lvl="1"/>
            <a:r>
              <a:rPr lang="en-US" dirty="0"/>
              <a:t>Ethics/Training</a:t>
            </a:r>
          </a:p>
          <a:p>
            <a:pPr marL="0" indent="0">
              <a:buNone/>
            </a:pPr>
            <a:r>
              <a:rPr lang="en-US" dirty="0"/>
              <a:t>Legal Generalists</a:t>
            </a:r>
          </a:p>
          <a:p>
            <a:pPr lvl="1"/>
            <a:r>
              <a:rPr lang="en-US" dirty="0"/>
              <a:t>Litigators</a:t>
            </a:r>
          </a:p>
          <a:p>
            <a:pPr lvl="1"/>
            <a:r>
              <a:rPr lang="en-US" dirty="0"/>
              <a:t>Commercial/Contractual</a:t>
            </a:r>
          </a:p>
          <a:p>
            <a:pPr lvl="1"/>
            <a:r>
              <a:rPr lang="en-US" dirty="0"/>
              <a:t>Corporate Governance/Securities</a:t>
            </a:r>
          </a:p>
          <a:p>
            <a:pPr lvl="1"/>
            <a:r>
              <a:rPr lang="en-US" dirty="0"/>
              <a:t>Intellectual Property</a:t>
            </a:r>
          </a:p>
          <a:p>
            <a:pPr lvl="1"/>
            <a:r>
              <a:rPr lang="en-US" dirty="0"/>
              <a:t>Data Privacy</a:t>
            </a: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61597-E349-E703-FB98-9DB11C63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Careers in Asset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835BA-0167-E52D-6D36-F7E73B95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3AE3-83F1-7650-BCF9-ED528741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Asset Management Lawyers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5840-619D-7D3C-80D2-8A3EB9E4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/>
              <a:t>As </a:t>
            </a:r>
            <a:r>
              <a:rPr lang="en-US" sz="2300" b="1" dirty="0"/>
              <a:t>in-house counsel</a:t>
            </a:r>
            <a:r>
              <a:rPr lang="en-US" sz="2300" dirty="0"/>
              <a:t>, at asset management firms, corporations, or other businesses with significant investment portfolios</a:t>
            </a:r>
          </a:p>
          <a:p>
            <a:r>
              <a:rPr lang="en-US" sz="2300" dirty="0"/>
              <a:t>At a company that helps to support asset managers, like consulting firms, accounting or auditing firms, or other </a:t>
            </a:r>
            <a:r>
              <a:rPr lang="en-US" sz="2300" b="1" dirty="0"/>
              <a:t>vendors</a:t>
            </a:r>
          </a:p>
          <a:p>
            <a:r>
              <a:rPr lang="en-US" sz="2300" dirty="0"/>
              <a:t>At law firms, as </a:t>
            </a:r>
            <a:r>
              <a:rPr lang="en-US" sz="2300" b="1" dirty="0"/>
              <a:t>outside counsel</a:t>
            </a:r>
          </a:p>
          <a:p>
            <a:r>
              <a:rPr lang="en-US" sz="2300" dirty="0"/>
              <a:t>In government, at federal regulators like the Securities &amp; Exchange Commission (SEC) or similar state regulators</a:t>
            </a:r>
          </a:p>
          <a:p>
            <a:r>
              <a:rPr lang="en-US" sz="2300" dirty="0"/>
              <a:t>In </a:t>
            </a:r>
            <a:r>
              <a:rPr lang="en-US" sz="2300" b="1" dirty="0"/>
              <a:t>policy circles</a:t>
            </a:r>
            <a:r>
              <a:rPr lang="en-US" sz="2300" dirty="0"/>
              <a:t>, at trade associations, think tanks, or similar advocacy organizations</a:t>
            </a:r>
          </a:p>
          <a:p>
            <a:r>
              <a:rPr lang="en-US" sz="2300" dirty="0"/>
              <a:t>In </a:t>
            </a:r>
            <a:r>
              <a:rPr lang="en-US" sz="2300" b="1" dirty="0"/>
              <a:t>academia</a:t>
            </a:r>
            <a:r>
              <a:rPr lang="en-US" sz="2300" dirty="0"/>
              <a:t>, at law schools, or undergraduate institutions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7AA9D-D612-E446-8EB7-FF68EE99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2C2B-2A41-0F1A-1922-3FEABB7D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Your Resumé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7F56-88C5-916D-5FD8-8DA9D8F3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 participants are invited to upload resumé to ICI’s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Talent Connection Resumé Database</a:t>
            </a:r>
            <a:r>
              <a:rPr lang="en-US" dirty="0"/>
              <a:t> at </a:t>
            </a:r>
            <a:r>
              <a:rPr lang="en-US" b="1" dirty="0" err="1"/>
              <a:t>www.ici.org</a:t>
            </a:r>
            <a:r>
              <a:rPr lang="en-US" b="1" dirty="0"/>
              <a:t>/talent-connection</a:t>
            </a:r>
            <a:r>
              <a:rPr lang="en-US" dirty="0"/>
              <a:t>.</a:t>
            </a:r>
          </a:p>
          <a:p>
            <a:r>
              <a:rPr lang="en-US" dirty="0"/>
              <a:t>ICI member firms will have access to the resumés and may contact participants directly regarding internship and job possibilities.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FF376-07E9-C057-3FAE-73E1419D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3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4CA3-222B-0395-1B5F-E1EF83DF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9652-5877-CC2B-E5A2-29CBD62ED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82272-1605-0D6C-D891-BBEEC73D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CFDE-431A-FD2F-3EDA-CE854FB3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1652955"/>
            <a:ext cx="11271739" cy="1034196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7F480-DFAA-8DCC-3FAB-753BB957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4" y="2822088"/>
            <a:ext cx="11271739" cy="36256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Ndenisarya Bregasi,</a:t>
            </a:r>
            <a:r>
              <a:rPr lang="en-US" b="1" dirty="0"/>
              <a:t> </a:t>
            </a:r>
            <a:r>
              <a:rPr lang="en-US" dirty="0"/>
              <a:t>Practice Area Leader—Asset Management and Investment Funds, K&amp;L Gates </a:t>
            </a:r>
          </a:p>
          <a:p>
            <a:r>
              <a:rPr lang="en-US" dirty="0"/>
              <a:t>Carolyn O, Vice President and Deputy General Counsel, Funds, Dimensional Funds </a:t>
            </a:r>
            <a:endParaRPr lang="en-US" dirty="0">
              <a:cs typeface="Calibri"/>
            </a:endParaRPr>
          </a:p>
          <a:p>
            <a:r>
              <a:rPr lang="en-US" dirty="0"/>
              <a:t>Nicolas Valderrama, Associate, Registered Fund Group, Simpson </a:t>
            </a:r>
            <a:r>
              <a:rPr lang="en-US" dirty="0" err="1"/>
              <a:t>Thacher</a:t>
            </a:r>
            <a:r>
              <a:rPr lang="en-US"/>
              <a:t> &amp; Bartlett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BD37D-8CD4-F507-AAAC-E14741D5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8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301F-36F6-104B-B916-045CFCDB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AC16-B2F7-BEAE-F919-5B1BF508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ICI and the registered fund industry</a:t>
            </a:r>
          </a:p>
          <a:p>
            <a:r>
              <a:rPr lang="en-US" dirty="0"/>
              <a:t>Legal and compliance career opportunities</a:t>
            </a:r>
          </a:p>
          <a:p>
            <a:r>
              <a:rPr lang="en-US" dirty="0"/>
              <a:t>A day in the life of an asset management industry lawyer</a:t>
            </a:r>
          </a:p>
          <a:p>
            <a:r>
              <a:rPr lang="en-US" dirty="0"/>
              <a:t>Questions</a:t>
            </a:r>
          </a:p>
          <a:p>
            <a:r>
              <a:rPr lang="en-US" dirty="0" err="1"/>
              <a:t>Resumè</a:t>
            </a:r>
            <a:r>
              <a:rPr lang="en-US" dirty="0"/>
              <a:t>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CDDBB-CBA1-FFE1-C380-7B9A31E0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2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E5CE66-9CAC-B6B8-03E4-B2B1DBFA8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ICI is the leading association representing regulated investment funds. Its mission is to strengthen the foundation of the asset management industry for the ultimate benefit of the long-term individual investor.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B779D-04AC-416A-FFA0-7B831A9D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ICI and Its 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F04A5-8D6C-5543-331A-C40660BFC2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C5CF-0011-DE00-AC81-207688EC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ICI Membership at a Glance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CB708-6F0F-0107-1399-D640EDEF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0E8E4-9FC2-6196-77F6-4842887FF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8,348 US mutual funds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EB20E-D82B-DB6E-4877-A7A303C91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2,426 US ETFs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F6700A-A260-CBAC-E406-7B21CACAD4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526 US closed-end funds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D2BBAA-6DAB-657B-5017-D343FE7B23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2,921 US UITs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02167D-EE9F-8C19-562E-1A2CB664C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15,937</a:t>
            </a:r>
            <a:r>
              <a:rPr lang="en-US" dirty="0">
                <a:effectLst/>
              </a:rPr>
              <a:t> Non-US funds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35E21D-D98E-CF85-BF00-798BA927C8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54.7% of US households own funds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E5A922-5B30-67F5-BB32-D420B6A975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71.7 million </a:t>
            </a:r>
            <a:br>
              <a:rPr lang="en-US" dirty="0"/>
            </a:br>
            <a:r>
              <a:rPr lang="en-US" dirty="0"/>
              <a:t>US households own funds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99E822-6C77-F5B8-EA9F-59EE84D780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120.5 million </a:t>
            </a:r>
            <a:r>
              <a:rPr lang="en-US" dirty="0"/>
              <a:t>individuals own funds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4B9CC1-692F-BDDD-64A0-10946C9C78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Number of investment companies by type*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D73501-DE31-790E-6C9E-712EA116A8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/>
              <a:t>Serving more than 120 million shareholders*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FF82751-B543-51BE-EB43-3EB6D05204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MORE THAN 30,000 FUNDS WITH $39.8 TRILLION IN ASSETS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01FD71-4C95-EF44-A44B-F9B0B80C1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*Data for US mutual funds, closed-end funds, exchange-traded funds, unit investment trusts, and non-US funds are as of June 30, 2023. Data for ownership of funds are as of mid-2022.</a:t>
            </a:r>
          </a:p>
        </p:txBody>
      </p:sp>
    </p:spTree>
    <p:extLst>
      <p:ext uri="{BB962C8B-B14F-4D97-AF65-F5344CB8AC3E}">
        <p14:creationId xmlns:p14="http://schemas.microsoft.com/office/powerpoint/2010/main" val="256581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CBE9-3D43-AF05-4314-CA8DD37B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What Is an Asset Manager?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67021-EA7D-7BBF-3DD2-13CD8557C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Invest client money, acting as fiduciary, for a fee</a:t>
            </a:r>
          </a:p>
          <a:p>
            <a:pPr lvl="1"/>
            <a:r>
              <a:rPr lang="en-US" dirty="0"/>
              <a:t>This allows clients to obtain professionally managed and diversified portfolios at a reasonable cost</a:t>
            </a:r>
          </a:p>
          <a:p>
            <a:pPr marL="0" indent="0">
              <a:buNone/>
            </a:pPr>
            <a:r>
              <a:rPr lang="en-US" dirty="0"/>
              <a:t>Regulated as an “Investment Adviser”</a:t>
            </a:r>
          </a:p>
          <a:p>
            <a:pPr lvl="1"/>
            <a:r>
              <a:rPr lang="en-US" dirty="0"/>
              <a:t>To protect investors, a fund’s investment adviser and the adviser’s employees are subject to numerous standards and legal restrictions</a:t>
            </a:r>
          </a:p>
          <a:p>
            <a:pPr marL="0" indent="0">
              <a:buNone/>
            </a:pPr>
            <a:r>
              <a:rPr lang="en-US" dirty="0"/>
              <a:t>Use a variety of vehicles, including mutual funds, ETFs, Separately Managed Accounts, and common trusts to serve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C1638-9D80-6112-1B96-661FDDDA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1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10D7-3451-1705-FAC2-0948F13D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CBFFA-2ECE-FB77-7444-697BF562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Registered funds have made securities markets more accessible</a:t>
            </a:r>
          </a:p>
          <a:p>
            <a:r>
              <a:rPr lang="en-US" dirty="0"/>
              <a:t>Money market funds lower cost of financing for businesses</a:t>
            </a:r>
          </a:p>
          <a:p>
            <a:r>
              <a:rPr lang="en-US" dirty="0"/>
              <a:t>Fund purchases of mortgage-backed securities lower costs of home ownership</a:t>
            </a:r>
          </a:p>
          <a:p>
            <a:r>
              <a:rPr lang="en-US" dirty="0"/>
              <a:t>Fund purchases of state and local government securities finance projects such as roads, bridges, and hospitals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34364-F8E1-C1A9-07C6-CE290D63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04C6-2D6A-8811-D552-8F4F3560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Registered Investment Fund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117A3-855D-A4B8-50CA-D7530AEBD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Subject to four major federal securities laws</a:t>
            </a:r>
          </a:p>
          <a:p>
            <a:r>
              <a:rPr lang="en-US" dirty="0"/>
              <a:t>Securities Act of 1933</a:t>
            </a:r>
          </a:p>
          <a:p>
            <a:r>
              <a:rPr lang="en-US" dirty="0"/>
              <a:t>Securities Exchange Act of 1934</a:t>
            </a:r>
          </a:p>
          <a:p>
            <a:r>
              <a:rPr lang="en-US" dirty="0"/>
              <a:t>Investment Advisers Act of 1940</a:t>
            </a:r>
          </a:p>
          <a:p>
            <a:r>
              <a:rPr lang="en-US" dirty="0"/>
              <a:t>Investment Company Act of 1940</a:t>
            </a:r>
          </a:p>
          <a:p>
            <a:pPr marL="0" indent="0">
              <a:buNone/>
            </a:pPr>
            <a:r>
              <a:rPr lang="en-US" b="1" dirty="0"/>
              <a:t>Sound, strong regulation is critical to industry success!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9129A-045C-BD24-536E-D2832168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A174-6932-DB37-A735-6A821B19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Asset Manager Clients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FB28-8508-ADB5-B09E-8704C14B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</a:t>
            </a:r>
          </a:p>
          <a:p>
            <a:r>
              <a:rPr lang="en-US" dirty="0"/>
              <a:t>Corporations and Banks</a:t>
            </a:r>
          </a:p>
          <a:p>
            <a:r>
              <a:rPr lang="en-US" dirty="0"/>
              <a:t>Retirement Plans and Trusts</a:t>
            </a:r>
          </a:p>
          <a:p>
            <a:r>
              <a:rPr lang="en-US" dirty="0"/>
              <a:t>Governments</a:t>
            </a:r>
          </a:p>
          <a:p>
            <a:r>
              <a:rPr lang="en-US" dirty="0"/>
              <a:t>Foundations and Endowments</a:t>
            </a:r>
          </a:p>
          <a:p>
            <a:r>
              <a:rPr lang="en-US" dirty="0"/>
              <a:t>Charities</a:t>
            </a:r>
          </a:p>
          <a:p>
            <a:r>
              <a:rPr lang="en-US" dirty="0"/>
              <a:t>Insurance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7ACB1-0CBD-1702-CF73-A0842BA0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3A53-9876-C943-894A-8D4A96FA5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6081"/>
      </p:ext>
    </p:extLst>
  </p:cSld>
  <p:clrMapOvr>
    <a:masterClrMapping/>
  </p:clrMapOvr>
</p:sld>
</file>

<file path=ppt/theme/theme1.xml><?xml version="1.0" encoding="utf-8"?>
<a:theme xmlns:a="http://schemas.openxmlformats.org/drawingml/2006/main" name="Talent Connection Fall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EAD98C77BCB4AB5FB189081A6BC8B" ma:contentTypeVersion="21" ma:contentTypeDescription="Create a new document." ma:contentTypeScope="" ma:versionID="2f6a68c7b5b8c432c47558ba2f2fffde">
  <xsd:schema xmlns:xsd="http://www.w3.org/2001/XMLSchema" xmlns:xs="http://www.w3.org/2001/XMLSchema" xmlns:p="http://schemas.microsoft.com/office/2006/metadata/properties" xmlns:ns2="17946f8e-623b-4a95-9f3a-14824af43711" xmlns:ns3="3b0bfc64-c2e1-4c85-82dc-a201ea3953ad" targetNamespace="http://schemas.microsoft.com/office/2006/metadata/properties" ma:root="true" ma:fieldsID="0c9d4ec7bad0fe3d0698f606b611e0c9" ns2:_="" ns3:_="">
    <xsd:import namespace="17946f8e-623b-4a95-9f3a-14824af43711"/>
    <xsd:import namespace="3b0bfc64-c2e1-4c85-82dc-a201ea3953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46f8e-623b-4a95-9f3a-14824af437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164499a-7d36-4c86-ab03-e98ea9a161d4}" ma:internalName="TaxCatchAll" ma:showField="CatchAllData" ma:web="17946f8e-623b-4a95-9f3a-14824af437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bfc64-c2e1-4c85-82dc-a201ea395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b69897-bd5a-45c4-a9d5-4f4ec2d6f0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946f8e-623b-4a95-9f3a-14824af43711">
      <UserInfo>
        <DisplayName>Brenner, Linda</DisplayName>
        <AccountId>76</AccountId>
        <AccountType/>
      </UserInfo>
    </SharedWithUsers>
    <lcf76f155ced4ddcb4097134ff3c332f xmlns="3b0bfc64-c2e1-4c85-82dc-a201ea3953ad">
      <Terms xmlns="http://schemas.microsoft.com/office/infopath/2007/PartnerControls"/>
    </lcf76f155ced4ddcb4097134ff3c332f>
    <TaxCatchAll xmlns="17946f8e-623b-4a95-9f3a-14824af43711" xsi:nil="true"/>
  </documentManagement>
</p:properties>
</file>

<file path=customXml/itemProps1.xml><?xml version="1.0" encoding="utf-8"?>
<ds:datastoreItem xmlns:ds="http://schemas.openxmlformats.org/officeDocument/2006/customXml" ds:itemID="{728DF871-4113-4437-BB10-629145CA2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46f8e-623b-4a95-9f3a-14824af43711"/>
    <ds:schemaRef ds:uri="3b0bfc64-c2e1-4c85-82dc-a201ea395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769CA8-9BF1-4DE0-A938-4C90BCED1D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6702A7-0B5D-4A51-AF26-EA359A5639A2}">
  <ds:schemaRefs>
    <ds:schemaRef ds:uri="http://schemas.microsoft.com/office/2006/metadata/properties"/>
    <ds:schemaRef ds:uri="http://schemas.microsoft.com/office/infopath/2007/PartnerControls"/>
    <ds:schemaRef ds:uri="17946f8e-623b-4a95-9f3a-14824af43711"/>
    <ds:schemaRef ds:uri="3b0bfc64-c2e1-4c85-82dc-a201ea3953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612</Words>
  <Application>Microsoft Office PowerPoint</Application>
  <PresentationFormat>Widescreen</PresentationFormat>
  <Paragraphs>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Talent Connection Fall 2023</vt:lpstr>
      <vt:lpstr>PowerPoint Presentation</vt:lpstr>
      <vt:lpstr>Speakers</vt:lpstr>
      <vt:lpstr>Agenda</vt:lpstr>
      <vt:lpstr>ICI and Its Mission</vt:lpstr>
      <vt:lpstr>ICI Membership at a Glance</vt:lpstr>
      <vt:lpstr>What Is an Asset Manager?</vt:lpstr>
      <vt:lpstr>Contributions to the Economy</vt:lpstr>
      <vt:lpstr>Registered Investment Fund Regulations</vt:lpstr>
      <vt:lpstr>Asset Manager Clients</vt:lpstr>
      <vt:lpstr>Legal Careers in Asset Management</vt:lpstr>
      <vt:lpstr>Where Do Asset Management Lawyers Work?</vt:lpstr>
      <vt:lpstr>Upload Your Resumé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Long, Sienna</dc:creator>
  <cp:lastModifiedBy>Brenner, Linda</cp:lastModifiedBy>
  <cp:revision>88</cp:revision>
  <dcterms:created xsi:type="dcterms:W3CDTF">2023-08-08T17:07:04Z</dcterms:created>
  <dcterms:modified xsi:type="dcterms:W3CDTF">2023-10-03T16:09:25Z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0x010100557EAD98C77BCB4AB5FB189081A6BC8B</vt:lpwstr>
  </property>
  <property fmtid="{D5CDD505-2E9C-101B-9397-08002B2CF9AE}" pid="3" name="MediaServiceImageTags">
    <vt:lpwstr/>
  </property>
</Properties>
</file>