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29" r:id="rId3"/>
    <p:sldMasterId id="2147483838" r:id="rId4"/>
  </p:sldMasterIdLst>
  <p:notesMasterIdLst>
    <p:notesMasterId r:id="rId21"/>
  </p:notesMasterIdLst>
  <p:sldIdLst>
    <p:sldId id="733" r:id="rId5"/>
    <p:sldId id="717" r:id="rId6"/>
    <p:sldId id="736" r:id="rId7"/>
    <p:sldId id="737" r:id="rId8"/>
    <p:sldId id="702" r:id="rId9"/>
    <p:sldId id="720" r:id="rId10"/>
    <p:sldId id="730" r:id="rId11"/>
    <p:sldId id="719" r:id="rId12"/>
    <p:sldId id="728" r:id="rId13"/>
    <p:sldId id="703" r:id="rId14"/>
    <p:sldId id="705" r:id="rId15"/>
    <p:sldId id="731" r:id="rId16"/>
    <p:sldId id="725" r:id="rId17"/>
    <p:sldId id="732" r:id="rId18"/>
    <p:sldId id="726" r:id="rId19"/>
    <p:sldId id="727" r:id="rId2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44" userDrawn="1">
          <p15:clr>
            <a:srgbClr val="A4A3A4"/>
          </p15:clr>
        </p15:guide>
        <p15:guide id="7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2" userDrawn="1">
          <p15:clr>
            <a:srgbClr val="A4A3A4"/>
          </p15:clr>
        </p15:guide>
        <p15:guide id="2" pos="2085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  <p15:guide id="4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9D"/>
    <a:srgbClr val="454545"/>
    <a:srgbClr val="054C7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9" autoAdjust="0"/>
    <p:restoredTop sz="88844" autoAdjust="0"/>
  </p:normalViewPr>
  <p:slideViewPr>
    <p:cSldViewPr snapToGrid="0">
      <p:cViewPr varScale="1">
        <p:scale>
          <a:sx n="40" d="100"/>
          <a:sy n="40" d="100"/>
        </p:scale>
        <p:origin x="60" y="456"/>
      </p:cViewPr>
      <p:guideLst>
        <p:guide orient="horz" pos="14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notesViewPr>
    <p:cSldViewPr snapToGrid="0">
      <p:cViewPr varScale="1">
        <p:scale>
          <a:sx n="60" d="100"/>
          <a:sy n="60" d="100"/>
        </p:scale>
        <p:origin x="2748" y="72"/>
      </p:cViewPr>
      <p:guideLst>
        <p:guide orient="horz" pos="2812"/>
        <p:guide pos="2085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249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r">
              <a:defRPr sz="1300"/>
            </a:lvl1pPr>
          </a:lstStyle>
          <a:p>
            <a:fld id="{07376681-1EC0-4B43-845A-FEE7389147CC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0" tIns="46005" rIns="92010" bIns="460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21" y="4467861"/>
            <a:ext cx="5587360" cy="3655377"/>
          </a:xfrm>
          <a:prstGeom prst="rect">
            <a:avLst/>
          </a:prstGeom>
        </p:spPr>
        <p:txBody>
          <a:bodyPr vert="horz" lIns="92010" tIns="46005" rIns="92010" bIns="460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249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r">
              <a:defRPr sz="1300"/>
            </a:lvl1pPr>
          </a:lstStyle>
          <a:p>
            <a:fld id="{CFA5BF29-3A85-45E8-9EC2-6FCFBE5E0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1000" baseline="-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9F396-0F23-F441-BAC8-110D53FA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2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4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4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&amp; Panelis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8407-4CF6-DF45-AEF3-9C5EEA60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31B9C-85BF-DD4C-9375-1A4D9A217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05050"/>
            <a:ext cx="11162304" cy="3563620"/>
          </a:xfrm>
        </p:spPr>
        <p:txBody>
          <a:bodyPr numCol="2">
            <a:noAutofit/>
          </a:bodyPr>
          <a:lstStyle>
            <a:lvl1pPr marL="0" indent="0">
              <a:lnSpc>
                <a:spcPct val="80000"/>
              </a:lnSpc>
              <a:spcAft>
                <a:spcPts val="400"/>
              </a:spcAft>
              <a:buNone/>
              <a:defRPr sz="28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297B54-03A4-8D40-8A58-254771E4B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3D8C2-220E-9840-952D-D9918EEF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B46D47-39C1-2A45-BAEF-D7248D780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3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3B01D7-9706-0242-AB08-1978D92E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2FE5C7-81D4-244E-9DCE-037FB92A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 marL="274320" indent="-274320">
              <a:spcAft>
                <a:spcPts val="600"/>
              </a:spcAft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buClr>
                <a:schemeClr val="accent1"/>
              </a:buClr>
              <a:defRPr/>
            </a:lvl4pPr>
            <a:lvl5pPr>
              <a:spcAft>
                <a:spcPts val="6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B27AA7-FA80-E940-82ED-0E9E9C1AD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6EB6CB-E034-DD46-9D9E-ED090B03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03C2D-F26B-DA43-95DB-AC1A9F6B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AD0576-1285-4C41-8FCC-2B14923C5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92ADFD-1728-8142-8FCA-5C49D6A9E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B0EDA8-1C2C-0347-954E-B169CF8A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74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60182"/>
            <a:ext cx="11544300" cy="2466573"/>
          </a:xfrm>
        </p:spPr>
        <p:txBody>
          <a:bodyPr anchor="b">
            <a:normAutofit/>
          </a:bodyPr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16680"/>
            <a:ext cx="11544300" cy="1770933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81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4" y="776340"/>
            <a:ext cx="11556756" cy="13074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544" y="2307399"/>
            <a:ext cx="5594266" cy="3522133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46922" y="2307403"/>
            <a:ext cx="5778378" cy="3522129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87BC44-075F-DB47-AB47-DAA8E23EE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23A4A6-AD50-8540-BA7E-837CE6327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07E2225-275F-E942-A0D9-AFDA9C90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3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16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5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&amp; Panelis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8407-4CF6-DF45-AEF3-9C5EEA60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31B9C-85BF-DD4C-9375-1A4D9A217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05050"/>
            <a:ext cx="11162304" cy="3563620"/>
          </a:xfrm>
        </p:spPr>
        <p:txBody>
          <a:bodyPr numCol="2">
            <a:noAutofit/>
          </a:bodyPr>
          <a:lstStyle>
            <a:lvl1pPr marL="0" indent="0">
              <a:lnSpc>
                <a:spcPct val="80000"/>
              </a:lnSpc>
              <a:spcAft>
                <a:spcPts val="400"/>
              </a:spcAft>
              <a:buNone/>
              <a:defRPr sz="28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297B54-03A4-8D40-8A58-254771E4B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3D8C2-220E-9840-952D-D9918EEF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B46D47-39C1-2A45-BAEF-D7248D780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3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3B01D7-9706-0242-AB08-1978D92E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2FE5C7-81D4-244E-9DCE-037FB92A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 marL="274320" indent="-274320">
              <a:spcAft>
                <a:spcPts val="600"/>
              </a:spcAft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buClr>
                <a:schemeClr val="accent1"/>
              </a:buClr>
              <a:defRPr/>
            </a:lvl4pPr>
            <a:lvl5pPr>
              <a:spcAft>
                <a:spcPts val="6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B27AA7-FA80-E940-82ED-0E9E9C1AD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6EB6CB-E034-DD46-9D9E-ED090B03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03C2D-F26B-DA43-95DB-AC1A9F6B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AD0576-1285-4C41-8FCC-2B14923C5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92ADFD-1728-8142-8FCA-5C49D6A9E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B0EDA8-1C2C-0347-954E-B169CF8A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60182"/>
            <a:ext cx="11544300" cy="2466573"/>
          </a:xfrm>
        </p:spPr>
        <p:txBody>
          <a:bodyPr anchor="b">
            <a:normAutofit/>
          </a:bodyPr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16680"/>
            <a:ext cx="11544300" cy="1770933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4" y="776340"/>
            <a:ext cx="11556756" cy="13074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544" y="2307399"/>
            <a:ext cx="5594266" cy="3522133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46922" y="2307403"/>
            <a:ext cx="5778378" cy="3522129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87BC44-075F-DB47-AB47-DAA8E23EE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23A4A6-AD50-8540-BA7E-837CE6327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07E2225-275F-E942-A0D9-AFDA9C90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5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85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46737"/>
            <a:ext cx="11544300" cy="10338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14193"/>
            <a:ext cx="11544300" cy="3994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fontAlgn="base" latinLnBrk="0" hangingPunct="1">
        <a:lnSpc>
          <a:spcPct val="90000"/>
        </a:lnSpc>
        <a:spcBef>
          <a:spcPct val="0"/>
        </a:spcBef>
        <a:buNone/>
        <a:defRPr sz="4800" b="0" kern="1200" spc="-27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240">
          <p15:clr>
            <a:srgbClr val="F26B43"/>
          </p15:clr>
        </p15:guide>
        <p15:guide id="3" pos="7512" userDrawn="1">
          <p15:clr>
            <a:srgbClr val="F26B43"/>
          </p15:clr>
        </p15:guide>
        <p15:guide id="4" orient="horz" pos="972">
          <p15:clr>
            <a:srgbClr val="F26B43"/>
          </p15:clr>
        </p15:guide>
        <p15:guide id="5" orient="horz" pos="1212">
          <p15:clr>
            <a:srgbClr val="F26B43"/>
          </p15:clr>
        </p15:guide>
        <p15:guide id="6" orient="horz" pos="1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46737"/>
            <a:ext cx="11544300" cy="10338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14193"/>
            <a:ext cx="11544300" cy="3994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fontAlgn="base" latinLnBrk="0" hangingPunct="1">
        <a:lnSpc>
          <a:spcPct val="90000"/>
        </a:lnSpc>
        <a:spcBef>
          <a:spcPct val="0"/>
        </a:spcBef>
        <a:buNone/>
        <a:defRPr sz="4800" b="0" kern="1200" spc="-27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240">
          <p15:clr>
            <a:srgbClr val="F26B43"/>
          </p15:clr>
        </p15:guide>
        <p15:guide id="3" pos="7512">
          <p15:clr>
            <a:srgbClr val="F26B43"/>
          </p15:clr>
        </p15:guide>
        <p15:guide id="4" orient="horz" pos="972">
          <p15:clr>
            <a:srgbClr val="F26B43"/>
          </p15:clr>
        </p15:guide>
        <p15:guide id="5" orient="horz" pos="1212">
          <p15:clr>
            <a:srgbClr val="F26B43"/>
          </p15:clr>
        </p15:guide>
        <p15:guide id="6" orient="horz" pos="14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i.org/talent-connec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A8B44-DB60-3849-B6BB-8DB225034D21}"/>
              </a:ext>
            </a:extLst>
          </p:cNvPr>
          <p:cNvSpPr txBox="1"/>
          <p:nvPr/>
        </p:nvSpPr>
        <p:spPr>
          <a:xfrm>
            <a:off x="381000" y="5007428"/>
            <a:ext cx="11544300" cy="369332"/>
          </a:xfrm>
          <a:prstGeom prst="rect">
            <a:avLst/>
          </a:prstGeom>
          <a:noFill/>
        </p:spPr>
        <p:txBody>
          <a:bodyPr wrap="square" l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20" dirty="0">
                <a:solidFill>
                  <a:srgbClr val="E5EA9D"/>
                </a:solidFill>
                <a:latin typeface="Calibri" panose="020F0502020204030204" pitchFamily="34" charset="0"/>
              </a:rPr>
              <a:t>WEDNESDAY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E5EA9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OCTOBER </a:t>
            </a:r>
            <a:r>
              <a:rPr lang="en-US" spc="20" dirty="0">
                <a:solidFill>
                  <a:srgbClr val="E5EA9D"/>
                </a:solidFill>
                <a:latin typeface="Calibri" panose="020F0502020204030204" pitchFamily="34" charset="0"/>
              </a:rPr>
              <a:t>1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E5EA9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2︎   </a:t>
            </a:r>
            <a:r>
              <a:rPr kumimoji="0" lang="en-US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■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E5EA9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3:00–4:00 P.M. (ET)</a:t>
            </a:r>
          </a:p>
        </p:txBody>
      </p:sp>
    </p:spTree>
    <p:extLst>
      <p:ext uri="{BB962C8B-B14F-4D97-AF65-F5344CB8AC3E}">
        <p14:creationId xmlns:p14="http://schemas.microsoft.com/office/powerpoint/2010/main" val="367962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751E3-DD5E-3E40-9EAE-6466327A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client money, acting as fiduciary, for a fee</a:t>
            </a:r>
          </a:p>
          <a:p>
            <a:pPr lvl="1"/>
            <a:r>
              <a:rPr lang="en-US" dirty="0"/>
              <a:t>This allows clients to obtain professionally managed and diversified portfolios at a reasonable cost</a:t>
            </a:r>
          </a:p>
          <a:p>
            <a:r>
              <a:rPr lang="en-US" dirty="0"/>
              <a:t>Regulated as an “Investment Adviser”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To protect investors, a fund’s investment adviser and the adviser’s employees are subject to numerous standards and legal restrictions</a:t>
            </a:r>
            <a:endParaRPr lang="en-US" altLang="en-US" dirty="0"/>
          </a:p>
          <a:p>
            <a:pPr marL="11113" lvl="1" indent="0">
              <a:buNone/>
            </a:pPr>
            <a:r>
              <a:rPr lang="en-US" altLang="en-US" b="1" dirty="0"/>
              <a:t>Sound, strong regulation is critical to industry success!</a:t>
            </a:r>
          </a:p>
          <a:p>
            <a:pPr lvl="1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3CA64D-AAB7-3149-984D-77C9746E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9FCC7CE-AFFC-4153-878A-B0866A81DC3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467C3-F1FC-4E14-8B17-B07A7A627F15}"/>
              </a:ext>
            </a:extLst>
          </p:cNvPr>
          <p:cNvSpPr/>
          <p:nvPr/>
        </p:nvSpPr>
        <p:spPr>
          <a:xfrm>
            <a:off x="381000" y="5439883"/>
            <a:ext cx="11544300" cy="1252911"/>
          </a:xfrm>
          <a:prstGeom prst="rect">
            <a:avLst/>
          </a:prstGeom>
        </p:spPr>
        <p:txBody>
          <a:bodyPr wrap="square" lIns="0" tIns="0" rIns="0" bIns="0" numCol="2" spcCol="182880">
            <a:noAutofit/>
          </a:bodyPr>
          <a:lstStyle/>
          <a:p>
            <a:pPr marL="731520" lvl="2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1606B-D3E8-AF49-B69A-8EBB0132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Management Clients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</a:t>
            </a:r>
          </a:p>
          <a:p>
            <a:r>
              <a:rPr lang="en-US" dirty="0"/>
              <a:t>Corporations and Banks</a:t>
            </a:r>
          </a:p>
          <a:p>
            <a:r>
              <a:rPr lang="en-US" dirty="0"/>
              <a:t>Retirement Plans and Trusts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Foundations and Endowments</a:t>
            </a:r>
          </a:p>
          <a:p>
            <a:r>
              <a:rPr lang="en-US" dirty="0"/>
              <a:t>Charities</a:t>
            </a:r>
          </a:p>
          <a:p>
            <a:r>
              <a:rPr lang="en-US" dirty="0"/>
              <a:t>Insurance Companies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452BA-CDF8-F448-AEC1-4BF7602D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CAREER PATHS &amp; 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A DAY IN THE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40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9DD97-F12D-4E4A-BAF4-A49B57A8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Resumé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BE6C9-0509-B442-9D27-23D82E560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participants are invited to upload their resumes to ICI’s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Talent Connection Resumé Database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ICI member firms will have access to the resumés and may contact participants directly regarding internship and job possibilities.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0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7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D3E8-2345-534B-AA5B-F2D948B6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05049"/>
            <a:ext cx="11887200" cy="4019551"/>
          </a:xfrm>
        </p:spPr>
        <p:txBody>
          <a:bodyPr numCol="2" spcCol="457200">
            <a:normAutofit/>
          </a:bodyPr>
          <a:lstStyle/>
          <a:p>
            <a:pPr lvl="0"/>
            <a:r>
              <a:rPr lang="en-US" b="1" dirty="0"/>
              <a:t>Pierre Etienne</a:t>
            </a:r>
          </a:p>
          <a:p>
            <a:pPr lvl="0"/>
            <a:r>
              <a:rPr lang="en-US" dirty="0"/>
              <a:t>Internal Sales Manager–Northeast Division</a:t>
            </a:r>
            <a:br>
              <a:rPr lang="en-US" dirty="0"/>
            </a:br>
            <a:r>
              <a:rPr lang="en-US" dirty="0"/>
              <a:t>Invesco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Yesenia Lankford</a:t>
            </a:r>
          </a:p>
          <a:p>
            <a:pPr lvl="0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Assistant Vice President</a:t>
            </a:r>
            <a:b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Implementation</a:t>
            </a:r>
            <a:b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Jackson National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Courtney Lee</a:t>
            </a:r>
          </a:p>
          <a:p>
            <a:pPr lvl="0"/>
            <a:r>
              <a:rPr lang="en-US" dirty="0"/>
              <a:t>Associate Investment Strategist Dimensional Fund Advisors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Hammad Qureshi</a:t>
            </a:r>
          </a:p>
          <a:p>
            <a:pPr lvl="0"/>
            <a:r>
              <a:rPr lang="en-US" dirty="0"/>
              <a:t>Senior Economist</a:t>
            </a:r>
            <a:br>
              <a:rPr lang="en-US" dirty="0"/>
            </a:br>
            <a:r>
              <a:rPr lang="en-US" dirty="0"/>
              <a:t>Investment Company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FEAF-E242-A523-8DE1-0DE4C6E4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85575"/>
            <a:ext cx="11162304" cy="1016000"/>
          </a:xfrm>
        </p:spPr>
        <p:txBody>
          <a:bodyPr/>
          <a:lstStyle/>
          <a:p>
            <a:r>
              <a:rPr lang="en-US" dirty="0"/>
              <a:t>Polling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901BD-2EA6-BBE8-272D-668ECAA3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01575"/>
            <a:ext cx="11162304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attend college in which of the following states/regions: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DC/Maryland/Virginia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Florida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Missouri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New England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New York/New Jersey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Texas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FDE5D-C978-38F2-BAD4-64290188A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5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8252-E927-48B8-F131-E0924E09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F9B52-6C51-0793-7EEC-D71D856F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your expected year of graduation?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2023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2024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2025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7B857-DD07-D3D4-C30D-677387E6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5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8AE425-B9D6-0B41-98DB-3632159A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ICI and the asset management industry</a:t>
            </a:r>
          </a:p>
          <a:p>
            <a:r>
              <a:rPr lang="en-US" dirty="0"/>
              <a:t>Career opportunities</a:t>
            </a:r>
          </a:p>
          <a:p>
            <a:pPr lvl="1"/>
            <a:r>
              <a:rPr lang="en-US" dirty="0"/>
              <a:t>Investments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Sales and Marketing</a:t>
            </a:r>
          </a:p>
          <a:p>
            <a:r>
              <a:rPr lang="en-US" dirty="0"/>
              <a:t>A day in the life of an employee in asset management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993AB-D501-5348-BA65-8C4052B74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9B87C9-0774-9E45-863A-226F52B2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ICI and Its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ICI is the leading association representing regulated investment funds. Its mission is to strengthen the foundation of the asset management industry for the ultimate benefit of the long-term individual investor. 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AFBC-8F4C-4DD7-852D-AF964172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Registered Funds?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CAA1-3D42-4638-BA8A-1F3BB961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Mutual Funds</a:t>
            </a:r>
          </a:p>
          <a:p>
            <a:r>
              <a:rPr lang="en-US" dirty="0"/>
              <a:t> Exchange-Traded Funds</a:t>
            </a:r>
          </a:p>
          <a:p>
            <a:r>
              <a:rPr lang="en-US" dirty="0"/>
              <a:t> Closed-End Funds</a:t>
            </a:r>
          </a:p>
          <a:p>
            <a:r>
              <a:rPr lang="en-US" dirty="0"/>
              <a:t> Unit Investment Trusts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34586-5795-44DF-9B05-B4E47035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4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5588" y="6491288"/>
            <a:ext cx="1776412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61CF87-8057-4FC6-A420-B50F6B197F79}"/>
              </a:ext>
            </a:extLst>
          </p:cNvPr>
          <p:cNvSpPr txBox="1">
            <a:spLocks/>
          </p:cNvSpPr>
          <p:nvPr/>
        </p:nvSpPr>
        <p:spPr>
          <a:xfrm>
            <a:off x="381000" y="152994"/>
            <a:ext cx="10663100" cy="9068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spc="-20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 dirty="0"/>
              <a:t>ICI Membership at a Glance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84A71-80C2-F167-344E-1D033BAA1091}"/>
              </a:ext>
            </a:extLst>
          </p:cNvPr>
          <p:cNvSpPr txBox="1"/>
          <p:nvPr/>
        </p:nvSpPr>
        <p:spPr>
          <a:xfrm>
            <a:off x="381000" y="1045165"/>
            <a:ext cx="3992375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More Than 30,000 Funds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investment companies by type*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A53E2-AC6C-09BB-7A34-70BB7C9A1F1C}"/>
              </a:ext>
            </a:extLst>
          </p:cNvPr>
          <p:cNvSpPr txBox="1"/>
          <p:nvPr/>
        </p:nvSpPr>
        <p:spPr>
          <a:xfrm>
            <a:off x="6558963" y="1060533"/>
            <a:ext cx="4374467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With $36.2 Trillion in Assets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 company assets, billions of dollars*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80293-E57A-940C-5C12-4A2691C12CDF}"/>
              </a:ext>
            </a:extLst>
          </p:cNvPr>
          <p:cNvSpPr txBox="1"/>
          <p:nvPr/>
        </p:nvSpPr>
        <p:spPr>
          <a:xfrm>
            <a:off x="381000" y="4572137"/>
            <a:ext cx="5441361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Serving more than 100 million shareholders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ownership of funds offered by investment companies*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679A8-018D-7A98-1ED7-0E77812ABABF}"/>
              </a:ext>
            </a:extLst>
          </p:cNvPr>
          <p:cNvSpPr txBox="1"/>
          <p:nvPr/>
        </p:nvSpPr>
        <p:spPr>
          <a:xfrm>
            <a:off x="381000" y="6383587"/>
            <a:ext cx="284372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* Data for ownership of funds are as of mid-2022.</a:t>
            </a:r>
          </a:p>
        </p:txBody>
      </p:sp>
    </p:spTree>
    <p:extLst>
      <p:ext uri="{BB962C8B-B14F-4D97-AF65-F5344CB8AC3E}">
        <p14:creationId xmlns:p14="http://schemas.microsoft.com/office/powerpoint/2010/main" val="317346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F3BF-C4B2-4E96-BFC7-117748D1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Fund Contributions to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F9BA-EF1F-4162-BC53-D2A05618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305050"/>
            <a:ext cx="11544299" cy="3522133"/>
          </a:xfrm>
        </p:spPr>
        <p:txBody>
          <a:bodyPr/>
          <a:lstStyle/>
          <a:p>
            <a:r>
              <a:rPr lang="en-US" dirty="0"/>
              <a:t>Mutual funds have made securities markets more accessible</a:t>
            </a:r>
          </a:p>
          <a:p>
            <a:pPr lvl="1"/>
            <a:r>
              <a:rPr lang="en-US" dirty="0"/>
              <a:t>Mutual funds held about 23% of publicly traded US stock in 2021. All registered investment companies held 32%.</a:t>
            </a:r>
          </a:p>
          <a:p>
            <a:r>
              <a:rPr lang="en-US" dirty="0"/>
              <a:t>Money market funds lower cost of financing for businesses</a:t>
            </a:r>
          </a:p>
          <a:p>
            <a:r>
              <a:rPr lang="en-US" dirty="0"/>
              <a:t>Fund purchases of mortgage-backed securities lower costs of home ownership</a:t>
            </a:r>
          </a:p>
          <a:p>
            <a:r>
              <a:rPr lang="en-US" dirty="0"/>
              <a:t>Fund purchases of state and local government securities finance projects such as roads, bridges and hospitals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C65D7-6D1F-47C9-98F1-AB4B32260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19 IDC">
  <a:themeElements>
    <a:clrScheme name="Talent Connection - UG 1">
      <a:dk1>
        <a:srgbClr val="000000"/>
      </a:dk1>
      <a:lt1>
        <a:srgbClr val="FFFFFF"/>
      </a:lt1>
      <a:dk2>
        <a:srgbClr val="323232"/>
      </a:dk2>
      <a:lt2>
        <a:srgbClr val="CEE4A3"/>
      </a:lt2>
      <a:accent1>
        <a:srgbClr val="F07F09"/>
      </a:accent1>
      <a:accent2>
        <a:srgbClr val="718633"/>
      </a:accent2>
      <a:accent3>
        <a:srgbClr val="1B587C"/>
      </a:accent3>
      <a:accent4>
        <a:srgbClr val="AB1D28"/>
      </a:accent4>
      <a:accent5>
        <a:srgbClr val="68412D"/>
      </a:accent5>
      <a:accent6>
        <a:srgbClr val="C19859"/>
      </a:accent6>
      <a:hlink>
        <a:srgbClr val="6C8031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_mfimc_slide_template_revised.potx" id="{3370C0AF-6DB1-A74A-A4C1-9841738AC253}" vid="{ECCE148B-1FF6-AB4F-9985-3C718324349D}"/>
    </a:ext>
  </a:extLst>
</a:theme>
</file>

<file path=ppt/theme/theme2.xml><?xml version="1.0" encoding="utf-8"?>
<a:theme xmlns:a="http://schemas.openxmlformats.org/drawingml/2006/main" name="2_19 IDC">
  <a:themeElements>
    <a:clrScheme name="Talent Connection - UG 1">
      <a:dk1>
        <a:srgbClr val="000000"/>
      </a:dk1>
      <a:lt1>
        <a:srgbClr val="FFFFFF"/>
      </a:lt1>
      <a:dk2>
        <a:srgbClr val="323232"/>
      </a:dk2>
      <a:lt2>
        <a:srgbClr val="CEE4A3"/>
      </a:lt2>
      <a:accent1>
        <a:srgbClr val="F07F09"/>
      </a:accent1>
      <a:accent2>
        <a:srgbClr val="718633"/>
      </a:accent2>
      <a:accent3>
        <a:srgbClr val="1B587C"/>
      </a:accent3>
      <a:accent4>
        <a:srgbClr val="AB1D28"/>
      </a:accent4>
      <a:accent5>
        <a:srgbClr val="68412D"/>
      </a:accent5>
      <a:accent6>
        <a:srgbClr val="C19859"/>
      </a:accent6>
      <a:hlink>
        <a:srgbClr val="6C8031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_mfimc_slide_template_revised.potx" id="{3370C0AF-6DB1-A74A-A4C1-9841738AC253}" vid="{ECCE148B-1FF6-AB4F-9985-3C71832434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3F4F6D4B58434EB3B10120989F9656" ma:contentTypeVersion="13" ma:contentTypeDescription="Create a new document." ma:contentTypeScope="" ma:versionID="5c2434a1212ab2b4fd7f41ee3525cdea">
  <xsd:schema xmlns:xsd="http://www.w3.org/2001/XMLSchema" xmlns:xs="http://www.w3.org/2001/XMLSchema" xmlns:p="http://schemas.microsoft.com/office/2006/metadata/properties" xmlns:ns2="7d40d04d-8301-44ab-b3f7-56550d970faa" xmlns:ns3="a6690655-f5af-4743-871b-16ef3a36a552" targetNamespace="http://schemas.microsoft.com/office/2006/metadata/properties" ma:root="true" ma:fieldsID="e9745020e07e1344c311f40d89bc6e40" ns2:_="" ns3:_="">
    <xsd:import namespace="7d40d04d-8301-44ab-b3f7-56550d970faa"/>
    <xsd:import namespace="a6690655-f5af-4743-871b-16ef3a36a5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0d04d-8301-44ab-b3f7-56550d970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b69897-bd5a-45c4-a9d5-4f4ec2d6f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90655-f5af-4743-871b-16ef3a36a5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0cc6f8-0981-4d84-8724-b121e27f9cb6}" ma:internalName="TaxCatchAll" ma:showField="CatchAllData" ma:web="a6690655-f5af-4743-871b-16ef3a36a5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2DBBA-9558-4FCC-ABFA-357C9000A5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178458-1F0F-49B3-82D5-B3D6F6878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0d04d-8301-44ab-b3f7-56550d970faa"/>
    <ds:schemaRef ds:uri="a6690655-f5af-4743-871b-16ef3a36a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464</Words>
  <Application>Microsoft Office PowerPoint</Application>
  <PresentationFormat>Widescreen</PresentationFormat>
  <Paragraphs>96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1_19 IDC</vt:lpstr>
      <vt:lpstr>2_19 IDC</vt:lpstr>
      <vt:lpstr>PowerPoint Presentation</vt:lpstr>
      <vt:lpstr>Speakers</vt:lpstr>
      <vt:lpstr>Polling Question 1</vt:lpstr>
      <vt:lpstr>Polling Question 2</vt:lpstr>
      <vt:lpstr>Agenda</vt:lpstr>
      <vt:lpstr>ICI and Its Mission</vt:lpstr>
      <vt:lpstr>What Are Registered Funds?</vt:lpstr>
      <vt:lpstr>PowerPoint Presentation</vt:lpstr>
      <vt:lpstr>Mutual Fund Contributions to the Economy</vt:lpstr>
      <vt:lpstr>Asset Managers</vt:lpstr>
      <vt:lpstr>Asset Management Clients</vt:lpstr>
      <vt:lpstr>CAREER PATHS &amp; OPPORTUNITIES</vt:lpstr>
      <vt:lpstr>A DAY IN THE LIFE</vt:lpstr>
      <vt:lpstr>QUESTIONS?</vt:lpstr>
      <vt:lpstr>Upload Your Resumé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2019-09-18T15:15:51Z</dcterms:created>
  <dcterms:modified xsi:type="dcterms:W3CDTF">2022-10-13T17:26:02Z</dcterms:modified>
</cp:coreProperties>
</file>